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2" r:id="rId8"/>
    <p:sldId id="259" r:id="rId9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D4627-F309-4FC4-928B-5AC0F6DFF12A}" v="1250" dt="2022-12-10T14:46:54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9264" y="3212976"/>
            <a:ext cx="6341168" cy="1470025"/>
          </a:xfrm>
        </p:spPr>
        <p:txBody>
          <a:bodyPr/>
          <a:lstStyle>
            <a:lvl1pPr>
              <a:defRPr b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628728"/>
            <a:ext cx="6400800" cy="8164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6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2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4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7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34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00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70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2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8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44624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8335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0B6DC-9CA5-4012-8A0E-E8B872E462DA}" type="datetimeFigureOut">
              <a:rPr lang="ru-RU" smtClean="0"/>
              <a:t>19.09.2024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3E086-ABD1-43C3-8442-80E046A98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5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hh.ru/article/1552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1416" y="2693987"/>
            <a:ext cx="6341168" cy="1470025"/>
          </a:xfrm>
        </p:spPr>
        <p:txBody>
          <a:bodyPr/>
          <a:lstStyle/>
          <a:p>
            <a:r>
              <a:rPr lang="ru-RU" dirty="0">
                <a:cs typeface="Calibri"/>
              </a:rPr>
              <a:t>Подготовка и составление резюме.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8164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Правила составления резюме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56E6E58-A6BE-4A96-9E5A-012913AF3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390" y="209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090C2EB-69AD-4DC1-A5CB-1D9901F2D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800" y="766966"/>
            <a:ext cx="57096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Профессиональное образовательное учреждение «ГУМАНИТАРНЫЙ ТЕХНИКУМ ЭКОНОМИКИ И ПРАВА»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4142DB-B07F-486D-9AD6-157B1F9AC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06" y="541094"/>
            <a:ext cx="1036521" cy="103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4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Правила составления </a:t>
            </a:r>
            <a:endParaRPr lang="ru-RU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1219200" y="1890713"/>
            <a:ext cx="6653213" cy="1144587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1222375" y="3481388"/>
            <a:ext cx="6653213" cy="10191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gray">
          <a:xfrm>
            <a:off x="1230313" y="4997450"/>
            <a:ext cx="6653212" cy="10318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gray">
          <a:xfrm flipV="1">
            <a:off x="1393825" y="2811463"/>
            <a:ext cx="6397625" cy="661987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39999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 flipV="1">
            <a:off x="1296988" y="1219200"/>
            <a:ext cx="6502400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999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 flipV="1">
            <a:off x="1349375" y="4330700"/>
            <a:ext cx="6475413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6350" y="1933575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3175" y="3527425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7938" y="5038725"/>
            <a:ext cx="674687" cy="573088"/>
          </a:xfrm>
          <a:prstGeom prst="rect">
            <a:avLst/>
          </a:prstGeom>
          <a:noFill/>
        </p:spPr>
      </p:pic>
      <p:sp>
        <p:nvSpPr>
          <p:cNvPr id="12" name="AutoShape 12"/>
          <p:cNvSpPr>
            <a:spLocks noChangeArrowheads="1"/>
          </p:cNvSpPr>
          <p:nvPr/>
        </p:nvSpPr>
        <p:spPr bwMode="gray">
          <a:xfrm>
            <a:off x="1706563" y="1663700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/>
          <a:p>
            <a:endParaRPr lang="ru-RU" dirty="0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gray">
          <a:xfrm>
            <a:off x="1706563" y="3273425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gray">
          <a:xfrm>
            <a:off x="1706563" y="4775200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1630363" y="2273300"/>
            <a:ext cx="60198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Не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более</a:t>
            </a:r>
            <a:r>
              <a:rPr lang="en-US" sz="1600" b="1" dirty="0">
                <a:solidFill>
                  <a:srgbClr val="FEFFFF"/>
                </a:solidFill>
              </a:rPr>
              <a:t>  </a:t>
            </a:r>
            <a:r>
              <a:rPr lang="en-US" sz="1600" b="1" dirty="0" err="1">
                <a:solidFill>
                  <a:srgbClr val="FEFFFF"/>
                </a:solidFill>
              </a:rPr>
              <a:t>двух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сраниц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машинописного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текста</a:t>
            </a:r>
            <a:r>
              <a:rPr lang="en-US" sz="1600" b="1" dirty="0">
                <a:solidFill>
                  <a:srgbClr val="FEFFFF"/>
                </a:solidFill>
              </a:rPr>
              <a:t> </a:t>
            </a:r>
            <a:endParaRPr lang="ru-RU" sz="1600" b="1" dirty="0">
              <a:solidFill>
                <a:srgbClr val="FEFFFF"/>
              </a:solidFill>
              <a:cs typeface="Calibri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1630363" y="3810000"/>
            <a:ext cx="60198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Не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применять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сликом</a:t>
            </a:r>
            <a:r>
              <a:rPr lang="en-US" sz="1600" b="1" dirty="0">
                <a:solidFill>
                  <a:srgbClr val="FEFFFF"/>
                </a:solidFill>
              </a:rPr>
              <a:t> </a:t>
            </a:r>
            <a:r>
              <a:rPr lang="en-US" sz="1600" b="1" dirty="0" err="1">
                <a:solidFill>
                  <a:srgbClr val="FEFFFF"/>
                </a:solidFill>
              </a:rPr>
              <a:t>общие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фразы</a:t>
            </a:r>
            <a:endParaRPr lang="ru-RU" sz="1600" b="1" dirty="0" err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1630363" y="5287963"/>
            <a:ext cx="60198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Отпечатано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без</a:t>
            </a:r>
            <a:r>
              <a:rPr lang="en-US" sz="1600" b="1" dirty="0">
                <a:solidFill>
                  <a:srgbClr val="FEFFFF"/>
                </a:solidFill>
              </a:rPr>
              <a:t> </a:t>
            </a:r>
            <a:r>
              <a:rPr lang="en-US" sz="1600" b="1" dirty="0" err="1">
                <a:solidFill>
                  <a:srgbClr val="FEFFFF"/>
                </a:solidFill>
              </a:rPr>
              <a:t>ошибок</a:t>
            </a:r>
            <a:r>
              <a:rPr lang="en-US" sz="1600" b="1" dirty="0">
                <a:solidFill>
                  <a:srgbClr val="FEFFFF"/>
                </a:solidFill>
              </a:rPr>
              <a:t> и </a:t>
            </a:r>
            <a:r>
              <a:rPr lang="en-US" sz="1600" b="1" dirty="0" err="1">
                <a:solidFill>
                  <a:srgbClr val="FEFFFF"/>
                </a:solidFill>
              </a:rPr>
              <a:t>исправлений</a:t>
            </a:r>
            <a:r>
              <a:rPr lang="en-US" sz="1600" b="1" dirty="0">
                <a:solidFill>
                  <a:srgbClr val="FEFFFF"/>
                </a:solidFill>
              </a:rPr>
              <a:t>, </a:t>
            </a:r>
            <a:r>
              <a:rPr lang="en-US" sz="1600" b="1" dirty="0" err="1">
                <a:solidFill>
                  <a:srgbClr val="FEFFFF"/>
                </a:solidFill>
              </a:rPr>
              <a:t>четко</a:t>
            </a:r>
            <a:r>
              <a:rPr lang="en-US" sz="1600" b="1" dirty="0">
                <a:solidFill>
                  <a:srgbClr val="FEFFFF"/>
                </a:solidFill>
              </a:rPr>
              <a:t> и </a:t>
            </a:r>
            <a:r>
              <a:rPr lang="en-US" sz="1600" b="1" dirty="0" err="1">
                <a:solidFill>
                  <a:srgbClr val="FEFFFF"/>
                </a:solidFill>
              </a:rPr>
              <a:t>по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делу</a:t>
            </a:r>
            <a:endParaRPr lang="en-US" sz="1600" b="1" dirty="0" err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gray">
          <a:xfrm>
            <a:off x="2087563" y="1663700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Краткость</a:t>
            </a: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gray">
          <a:xfrm>
            <a:off x="2087563" y="3282950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Конкретность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gray">
          <a:xfrm>
            <a:off x="2087563" y="4786313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Аккуратность</a:t>
            </a:r>
          </a:p>
        </p:txBody>
      </p:sp>
    </p:spTree>
    <p:extLst>
      <p:ext uri="{BB962C8B-B14F-4D97-AF65-F5344CB8AC3E}">
        <p14:creationId xmlns:p14="http://schemas.microsoft.com/office/powerpoint/2010/main" val="279560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Правила составления </a:t>
            </a:r>
            <a:endParaRPr lang="ru-RU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1219200" y="1890713"/>
            <a:ext cx="6653213" cy="1144587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1222375" y="3481388"/>
            <a:ext cx="6653213" cy="10191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gray">
          <a:xfrm>
            <a:off x="1230313" y="4997450"/>
            <a:ext cx="6653212" cy="10318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gray">
          <a:xfrm flipV="1">
            <a:off x="1393825" y="2811463"/>
            <a:ext cx="6397625" cy="661987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39999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 flipV="1">
            <a:off x="1296988" y="1219200"/>
            <a:ext cx="6502400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999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 flipV="1">
            <a:off x="1349375" y="4330700"/>
            <a:ext cx="6475413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6350" y="1933575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3175" y="3527425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7938" y="5038725"/>
            <a:ext cx="674687" cy="573088"/>
          </a:xfrm>
          <a:prstGeom prst="rect">
            <a:avLst/>
          </a:prstGeom>
          <a:noFill/>
        </p:spPr>
      </p:pic>
      <p:sp>
        <p:nvSpPr>
          <p:cNvPr id="12" name="AutoShape 12"/>
          <p:cNvSpPr>
            <a:spLocks noChangeArrowheads="1"/>
          </p:cNvSpPr>
          <p:nvPr/>
        </p:nvSpPr>
        <p:spPr bwMode="gray">
          <a:xfrm>
            <a:off x="1706563" y="1663700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/>
          <a:p>
            <a:endParaRPr lang="ru-RU" dirty="0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gray">
          <a:xfrm>
            <a:off x="1706563" y="3273425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gray">
          <a:xfrm>
            <a:off x="1706563" y="4775200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1630363" y="2273300"/>
            <a:ext cx="60198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Использовать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энергичные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глаголы</a:t>
            </a:r>
            <a:r>
              <a:rPr lang="en-US" sz="1600" b="1" dirty="0">
                <a:solidFill>
                  <a:srgbClr val="FEFFFF"/>
                </a:solidFill>
              </a:rPr>
              <a:t>, </a:t>
            </a:r>
            <a:r>
              <a:rPr lang="en-US" sz="1600" b="1" dirty="0" err="1">
                <a:solidFill>
                  <a:srgbClr val="FEFFFF"/>
                </a:solidFill>
              </a:rPr>
              <a:t>указывающие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на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активность</a:t>
            </a:r>
            <a:r>
              <a:rPr lang="en-US" sz="1600" b="1" dirty="0">
                <a:solidFill>
                  <a:srgbClr val="FEFFFF"/>
                </a:solidFill>
              </a:rPr>
              <a:t>, </a:t>
            </a:r>
            <a:r>
              <a:rPr lang="en-US" sz="1600" b="1" dirty="0" err="1">
                <a:solidFill>
                  <a:srgbClr val="FEFFFF"/>
                </a:solidFill>
              </a:rPr>
              <a:t>не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стоит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писать</a:t>
            </a:r>
            <a:r>
              <a:rPr lang="en-US" sz="1600" b="1" dirty="0">
                <a:solidFill>
                  <a:srgbClr val="FEFFFF"/>
                </a:solidFill>
              </a:rPr>
              <a:t> в </a:t>
            </a:r>
            <a:r>
              <a:rPr lang="en-US" sz="1600" b="1" dirty="0" err="1">
                <a:solidFill>
                  <a:srgbClr val="FEFFFF"/>
                </a:solidFill>
              </a:rPr>
              <a:t>прошедшем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времени</a:t>
            </a:r>
            <a:endParaRPr lang="en-US" sz="1600" b="1" dirty="0" err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1630363" y="3810000"/>
            <a:ext cx="60198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Отбор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информации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изходя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из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цели</a:t>
            </a:r>
            <a:endParaRPr lang="en-US" sz="1600" b="1" dirty="0" err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1630363" y="5287963"/>
            <a:ext cx="60198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en-US" sz="1600" b="1" dirty="0" err="1">
                <a:solidFill>
                  <a:srgbClr val="FEFFFF"/>
                </a:solidFill>
              </a:rPr>
              <a:t>Чего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хотите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достигнть</a:t>
            </a:r>
            <a:r>
              <a:rPr lang="en-US" sz="1600" b="1" dirty="0">
                <a:solidFill>
                  <a:srgbClr val="FEFFFF"/>
                </a:solidFill>
              </a:rPr>
              <a:t> в </a:t>
            </a:r>
            <a:r>
              <a:rPr lang="en-US" sz="1600" b="1" dirty="0" err="1">
                <a:solidFill>
                  <a:srgbClr val="FEFFFF"/>
                </a:solidFill>
              </a:rPr>
              <a:t>профессиональном</a:t>
            </a:r>
            <a:r>
              <a:rPr lang="en-US" sz="1600" b="1" dirty="0">
                <a:solidFill>
                  <a:srgbClr val="FEFFFF"/>
                </a:solidFill>
              </a:rPr>
              <a:t> </a:t>
            </a:r>
            <a:r>
              <a:rPr lang="en-US" sz="1600" b="1" dirty="0" err="1">
                <a:solidFill>
                  <a:srgbClr val="FEFFFF"/>
                </a:solidFill>
              </a:rPr>
              <a:t>плане</a:t>
            </a:r>
            <a:endParaRPr lang="en-US" sz="1600" b="1" dirty="0" err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gray">
          <a:xfrm>
            <a:off x="2087563" y="1663700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Активность</a:t>
            </a: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gray">
          <a:xfrm>
            <a:off x="2087563" y="3282950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Избирательность 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gray">
          <a:xfrm>
            <a:off x="2087563" y="4786313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Calibri"/>
              </a:rPr>
              <a:t>Ориентация на достижение</a:t>
            </a:r>
          </a:p>
        </p:txBody>
      </p:sp>
    </p:spTree>
    <p:extLst>
      <p:ext uri="{BB962C8B-B14F-4D97-AF65-F5344CB8AC3E}">
        <p14:creationId xmlns:p14="http://schemas.microsoft.com/office/powerpoint/2010/main" val="34341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17217-63AF-2989-E1CB-622DC4AEB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98" y="295163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cs typeface="Calibri"/>
              </a:rPr>
              <a:t>Как правильно составлять резюме</a:t>
            </a:r>
            <a:endParaRPr lang="ru-RU" dirty="0"/>
          </a:p>
        </p:txBody>
      </p:sp>
      <p:pic>
        <p:nvPicPr>
          <p:cNvPr id="7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0841529-06F7-CE16-3972-9992A4122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241" y="1712158"/>
            <a:ext cx="7513763" cy="4850679"/>
          </a:xfrm>
        </p:spPr>
      </p:pic>
    </p:spTree>
    <p:extLst>
      <p:ext uri="{BB962C8B-B14F-4D97-AF65-F5344CB8AC3E}">
        <p14:creationId xmlns:p14="http://schemas.microsoft.com/office/powerpoint/2010/main" val="398394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6D8D8-8FB2-5461-3973-1335F124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  <a:hlinkClick r:id="rId2"/>
              </a:rPr>
              <a:t>Основные ошибки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E6A8541-09E7-C9BD-A42B-0BE6E18CA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4269" y="1880453"/>
            <a:ext cx="3114675" cy="421957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3F0242-9CE7-22B0-B158-30D640CFA524}"/>
              </a:ext>
            </a:extLst>
          </p:cNvPr>
          <p:cNvSpPr txBox="1"/>
          <p:nvPr/>
        </p:nvSpPr>
        <p:spPr>
          <a:xfrm>
            <a:off x="3814674" y="2931128"/>
            <a:ext cx="455797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cs typeface="Calibri"/>
              </a:rPr>
              <a:t>- </a:t>
            </a:r>
            <a:r>
              <a:rPr lang="ru-RU" b="1" dirty="0"/>
              <a:t>Отсутствие нужной информации</a:t>
            </a:r>
            <a:endParaRPr lang="ru-RU" dirty="0">
              <a:cs typeface="Calibri"/>
            </a:endParaRPr>
          </a:p>
          <a:p>
            <a:r>
              <a:rPr lang="ru-RU" dirty="0">
                <a:cs typeface="Calibri"/>
              </a:rPr>
              <a:t>- </a:t>
            </a:r>
            <a:r>
              <a:rPr lang="ru-RU" b="1" dirty="0"/>
              <a:t>Недостаточно доказательств</a:t>
            </a:r>
            <a:endParaRPr lang="ru-RU" dirty="0">
              <a:cs typeface="Calibri"/>
            </a:endParaRPr>
          </a:p>
          <a:p>
            <a:r>
              <a:rPr lang="ru-RU" dirty="0">
                <a:cs typeface="Calibri"/>
              </a:rPr>
              <a:t>- </a:t>
            </a:r>
            <a:r>
              <a:rPr lang="ru-RU" b="1" dirty="0"/>
              <a:t>Слишком общая информация</a:t>
            </a:r>
            <a:endParaRPr lang="ru-RU" dirty="0">
              <a:cs typeface="Calibri"/>
            </a:endParaRPr>
          </a:p>
          <a:p>
            <a:r>
              <a:rPr lang="ru-RU" dirty="0">
                <a:cs typeface="Calibri"/>
              </a:rPr>
              <a:t>- </a:t>
            </a:r>
            <a:r>
              <a:rPr lang="ru-RU" b="1" dirty="0"/>
              <a:t>Грамматические ошибки</a:t>
            </a:r>
            <a:endParaRPr lang="ru-RU" dirty="0">
              <a:cs typeface="Calibri"/>
            </a:endParaRPr>
          </a:p>
          <a:p>
            <a:r>
              <a:rPr lang="ru-RU" dirty="0">
                <a:cs typeface="Calibri"/>
              </a:rPr>
              <a:t>- </a:t>
            </a:r>
            <a:r>
              <a:rPr lang="ru-RU" b="1" dirty="0"/>
              <a:t>Негативная информация</a:t>
            </a:r>
            <a:endParaRPr lang="ru-RU" dirty="0">
              <a:cs typeface="Calibri"/>
            </a:endParaRPr>
          </a:p>
          <a:p>
            <a:r>
              <a:rPr lang="en-US" dirty="0">
                <a:cs typeface="Calibri"/>
              </a:rPr>
              <a:t>- </a:t>
            </a:r>
            <a:r>
              <a:rPr lang="en-US" b="1" dirty="0" err="1"/>
              <a:t>Неправильный</a:t>
            </a:r>
            <a:r>
              <a:rPr lang="en-US" b="1" dirty="0"/>
              <a:t> </a:t>
            </a:r>
            <a:r>
              <a:rPr lang="en-US" b="1" dirty="0" err="1"/>
              <a:t>выбор</a:t>
            </a:r>
            <a:r>
              <a:rPr lang="en-US" b="1" dirty="0"/>
              <a:t> </a:t>
            </a:r>
            <a:r>
              <a:rPr lang="en-US" b="1" dirty="0" err="1"/>
              <a:t>слов</a:t>
            </a:r>
            <a:endParaRPr lang="en-U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506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0369A-603C-49B5-7FAD-2210784D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Обязательные разделы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D0B94CE-83EB-6BFA-73AF-00FE9E845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229" y="1969363"/>
            <a:ext cx="3105150" cy="421005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815922-B989-9702-C08D-FECB4A0954EB}"/>
              </a:ext>
            </a:extLst>
          </p:cNvPr>
          <p:cNvSpPr txBox="1"/>
          <p:nvPr/>
        </p:nvSpPr>
        <p:spPr>
          <a:xfrm>
            <a:off x="4151263" y="2818932"/>
            <a:ext cx="408114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ea typeface="+mn-lt"/>
                <a:cs typeface="+mn-lt"/>
              </a:rPr>
              <a:t>-личная информация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-контакты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-должность, уровень зарплаты (цель)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-опыт работы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-образование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-профессиональные навыки</a:t>
            </a:r>
            <a:endParaRPr lang="ru-RU" b="1" dirty="0">
              <a:cs typeface="Calibri"/>
            </a:endParaRPr>
          </a:p>
          <a:p>
            <a:r>
              <a:rPr lang="ru-RU" b="1" dirty="0">
                <a:ea typeface="+mn-lt"/>
                <a:cs typeface="+mn-lt"/>
              </a:rPr>
              <a:t>-владение языками</a:t>
            </a:r>
            <a:endParaRPr lang="ru-RU" b="1" dirty="0"/>
          </a:p>
          <a:p>
            <a:pPr algn="l"/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01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33E72D-EF96-CAFC-B893-A00C72F8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76" y="908720"/>
            <a:ext cx="6347048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ru-RU" sz="3200" dirty="0">
              <a:cs typeface="Calibri"/>
            </a:endParaRPr>
          </a:p>
          <a:p>
            <a:r>
              <a:rPr lang="ru-RU" sz="3200" dirty="0"/>
              <a:t>Соотношение объёма информации в разделах резюме</a:t>
            </a:r>
            <a:endParaRPr lang="ru-RU" sz="2800" dirty="0">
              <a:cs typeface="Calibri"/>
            </a:endParaRPr>
          </a:p>
          <a:p>
            <a:endParaRPr lang="ru-RU" dirty="0">
              <a:cs typeface="Calibri"/>
            </a:endParaRPr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77192DA2-D75A-8E5A-4300-687A1BB8C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339" y="2564904"/>
            <a:ext cx="7261322" cy="2770489"/>
          </a:xfrm>
        </p:spPr>
      </p:pic>
    </p:spTree>
    <p:extLst>
      <p:ext uri="{BB962C8B-B14F-4D97-AF65-F5344CB8AC3E}">
        <p14:creationId xmlns:p14="http://schemas.microsoft.com/office/powerpoint/2010/main" val="18672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46220"/>
            <a:ext cx="6347048" cy="864096"/>
          </a:xfrm>
        </p:spPr>
        <p:txBody>
          <a:bodyPr>
            <a:normAutofit/>
          </a:bodyPr>
          <a:lstStyle/>
          <a:p>
            <a:r>
              <a:rPr lang="ru-RU" dirty="0"/>
              <a:t>Сайты </a:t>
            </a:r>
            <a:endParaRPr lang="ru-RU" dirty="0">
              <a:cs typeface="Calibri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gray">
          <a:xfrm>
            <a:off x="2090638" y="4604470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gray">
          <a:xfrm>
            <a:off x="2089150" y="5419055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2089150" y="3784600"/>
            <a:ext cx="5073650" cy="5032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>
            <a:off x="2089150" y="2944813"/>
            <a:ext cx="5073650" cy="50323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009775" y="2927350"/>
            <a:ext cx="523875" cy="527050"/>
            <a:chOff x="720" y="1488"/>
            <a:chExt cx="806" cy="808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gray">
            <a:xfrm>
              <a:off x="720" y="1490"/>
              <a:ext cx="806" cy="80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0" name="Picture 9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721" y="1488"/>
              <a:ext cx="800" cy="800"/>
            </a:xfrm>
            <a:prstGeom prst="rect">
              <a:avLst/>
            </a:prstGeom>
            <a:noFill/>
          </p:spPr>
        </p:pic>
      </p:grp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2109603" y="2895600"/>
            <a:ext cx="327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09775" y="3767138"/>
            <a:ext cx="523875" cy="527050"/>
            <a:chOff x="1188" y="1705"/>
            <a:chExt cx="330" cy="332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gray">
            <a:xfrm>
              <a:off x="1188" y="1706"/>
              <a:ext cx="330" cy="33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4" name="Picture 13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1705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2083903" y="3735388"/>
            <a:ext cx="3460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009775" y="5401593"/>
            <a:ext cx="523875" cy="527050"/>
            <a:chOff x="1188" y="2112"/>
            <a:chExt cx="330" cy="332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1188" y="2113"/>
              <a:ext cx="330" cy="331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8" name="Picture 17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211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19" name="Text Box 18"/>
          <p:cNvSpPr txBox="1">
            <a:spLocks noChangeArrowheads="1"/>
          </p:cNvSpPr>
          <p:nvPr/>
        </p:nvSpPr>
        <p:spPr bwMode="gray">
          <a:xfrm>
            <a:off x="2108575" y="5369843"/>
            <a:ext cx="314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dirty="0">
                <a:solidFill>
                  <a:srgbClr val="FFFFFF"/>
                </a:solidFill>
                <a:cs typeface="Arial" charset="0"/>
              </a:rPr>
              <a:t>4</a:t>
            </a:r>
            <a:endParaRPr lang="en-US" sz="3200" b="1" i="1" dirty="0">
              <a:solidFill>
                <a:srgbClr val="FFFFFF"/>
              </a:solidFill>
              <a:cs typeface="Arial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011263" y="4609505"/>
            <a:ext cx="523875" cy="527050"/>
            <a:chOff x="1188" y="2532"/>
            <a:chExt cx="330" cy="332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gray">
            <a:xfrm>
              <a:off x="1188" y="2533"/>
              <a:ext cx="330" cy="331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2" name="Picture 21" descr="dro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190" y="2532"/>
              <a:ext cx="328" cy="329"/>
            </a:xfrm>
            <a:prstGeom prst="rect">
              <a:avLst/>
            </a:prstGeom>
            <a:noFill/>
          </p:spPr>
        </p:pic>
      </p:grpSp>
      <p:sp>
        <p:nvSpPr>
          <p:cNvPr id="23" name="Text Box 22"/>
          <p:cNvSpPr txBox="1">
            <a:spLocks noChangeArrowheads="1"/>
          </p:cNvSpPr>
          <p:nvPr/>
        </p:nvSpPr>
        <p:spPr bwMode="gray">
          <a:xfrm>
            <a:off x="2111091" y="4577755"/>
            <a:ext cx="3270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dirty="0">
                <a:solidFill>
                  <a:srgbClr val="FFFFFF"/>
                </a:solidFill>
                <a:cs typeface="Arial" charset="0"/>
              </a:rPr>
              <a:t>3</a:t>
            </a:r>
            <a:endParaRPr lang="en-US" sz="3200" b="1" i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gray">
          <a:xfrm>
            <a:off x="2584450" y="2993499"/>
            <a:ext cx="436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af-ZA" dirty="0"/>
              <a:t>https://hh.ru/article/311410</a:t>
            </a:r>
            <a:endParaRPr lang="en-US" sz="2400" b="1" dirty="0">
              <a:cs typeface="Arial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gray">
          <a:xfrm>
            <a:off x="2584450" y="3805238"/>
            <a:ext cx="436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ru-RU" dirty="0">
                <a:ea typeface="+mn-lt"/>
                <a:cs typeface="+mn-lt"/>
              </a:rPr>
              <a:t>https://www.superjob.ru/pro/5061/</a:t>
            </a:r>
            <a:endParaRPr lang="ru-RU" dirty="0"/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gray">
          <a:xfrm>
            <a:off x="2642738" y="5496635"/>
            <a:ext cx="436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ru-RU" sz="1600" dirty="0">
                <a:ea typeface="+mn-lt"/>
                <a:cs typeface="+mn-lt"/>
              </a:rPr>
              <a:t>https://myresume.ru/blog/kak-sostavit-resume/</a:t>
            </a:r>
            <a:endParaRPr lang="ru-RU" sz="1600" dirty="0"/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gray">
          <a:xfrm>
            <a:off x="2642738" y="4682807"/>
            <a:ext cx="436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ru-RU" dirty="0">
                <a:ea typeface="+mn-lt"/>
                <a:cs typeface="+mn-lt"/>
              </a:rPr>
              <a:t>https://rezume.me/</a:t>
            </a:r>
            <a:endParaRPr lang="ru-RU" dirty="0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black">
          <a:xfrm>
            <a:off x="1682750" y="1767652"/>
            <a:ext cx="617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>
            <a:spAutoFit/>
          </a:bodyPr>
          <a:lstStyle/>
          <a:p>
            <a:r>
              <a:rPr lang="en-US" b="1" dirty="0" err="1">
                <a:cs typeface="Arial"/>
              </a:rPr>
              <a:t>Сайты</a:t>
            </a:r>
            <a:r>
              <a:rPr lang="en-US" b="1" dirty="0">
                <a:cs typeface="Arial"/>
              </a:rPr>
              <a:t> </a:t>
            </a:r>
            <a:r>
              <a:rPr lang="en-US" b="1" dirty="0" err="1">
                <a:cs typeface="Arial"/>
              </a:rPr>
              <a:t>которые</a:t>
            </a:r>
            <a:r>
              <a:rPr lang="en-US" b="1" dirty="0">
                <a:cs typeface="Arial"/>
              </a:rPr>
              <a:t> </a:t>
            </a:r>
            <a:r>
              <a:rPr lang="en-US" b="1" dirty="0" err="1">
                <a:cs typeface="Arial"/>
              </a:rPr>
              <a:t>могут</a:t>
            </a:r>
            <a:r>
              <a:rPr lang="en-US" b="1" dirty="0">
                <a:cs typeface="Arial"/>
              </a:rPr>
              <a:t> </a:t>
            </a:r>
            <a:r>
              <a:rPr lang="en-US" b="1" dirty="0" err="1">
                <a:cs typeface="Arial"/>
              </a:rPr>
              <a:t>помочь</a:t>
            </a:r>
            <a:r>
              <a:rPr lang="en-US" b="1" dirty="0">
                <a:cs typeface="Arial"/>
              </a:rPr>
              <a:t> в </a:t>
            </a:r>
            <a:r>
              <a:rPr lang="en-US" b="1" dirty="0" err="1">
                <a:cs typeface="Arial"/>
              </a:rPr>
              <a:t>составлении</a:t>
            </a:r>
            <a:r>
              <a:rPr lang="en-US" b="1" dirty="0">
                <a:cs typeface="Arial"/>
              </a:rPr>
              <a:t> </a:t>
            </a:r>
            <a:r>
              <a:rPr lang="en-US" b="1" dirty="0" err="1">
                <a:cs typeface="Arial"/>
              </a:rPr>
              <a:t>правильного</a:t>
            </a:r>
            <a:r>
              <a:rPr lang="en-US" b="1" dirty="0">
                <a:cs typeface="Arial"/>
              </a:rPr>
              <a:t> </a:t>
            </a:r>
            <a:r>
              <a:rPr lang="en-US" b="1" dirty="0" err="1">
                <a:cs typeface="Arial"/>
              </a:rPr>
              <a:t>резюме</a:t>
            </a:r>
            <a:endParaRPr lang="en-US" b="1" dirty="0" err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8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ebe7d4ef95b43d17a3bc4393b29b6714978404"/>
</p:tagLst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151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Подготовка и составление резюме.</vt:lpstr>
      <vt:lpstr>Правила составления </vt:lpstr>
      <vt:lpstr>Правила составления </vt:lpstr>
      <vt:lpstr>Как правильно составлять резюме</vt:lpstr>
      <vt:lpstr>Основные ошибки</vt:lpstr>
      <vt:lpstr>Обязательные разделы</vt:lpstr>
      <vt:lpstr> Соотношение объёма информации в разделах резюме </vt:lpstr>
      <vt:lpstr>Сайты </vt:lpstr>
    </vt:vector>
  </TitlesOfParts>
  <Company>http://presentation-creation.ru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"Записная книжка"</dc:title>
  <dc:creator>obstinate</dc:creator>
  <cp:keywords>шаблон презентации, фон презентации, тема презентации</cp:keywords>
  <dc:description>Шаблон презентации с сайта http://presentation-creation.ru</dc:description>
  <cp:lastModifiedBy>Наталия Черецкая</cp:lastModifiedBy>
  <cp:revision>189</cp:revision>
  <dcterms:created xsi:type="dcterms:W3CDTF">2017-12-25T11:03:14Z</dcterms:created>
  <dcterms:modified xsi:type="dcterms:W3CDTF">2024-09-19T15:52:05Z</dcterms:modified>
</cp:coreProperties>
</file>